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Fira Sans" panose="020F0502020204030204" pitchFamily="34" charset="0"/>
      <p:regular r:id="rId9"/>
    </p:embeddedFont>
    <p:embeddedFont>
      <p:font typeface="Garet Bold" panose="020B0604020202020204" charset="0"/>
      <p:regular r:id="rId10"/>
    </p:embeddedFont>
    <p:embeddedFont>
      <p:font typeface="Poppins" panose="00000500000000000000" pitchFamily="2" charset="0"/>
      <p:regular r:id="rId11"/>
    </p:embeddedFont>
    <p:embeddedFont>
      <p:font typeface="Poppins Bold" panose="020B0604020202020204" charset="0"/>
      <p:regular r:id="rId12"/>
    </p:embeddedFont>
    <p:embeddedFont>
      <p:font typeface="Poppins Italics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816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1.pn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0C1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41631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-471266" y="0"/>
            <a:ext cx="7489114" cy="10287000"/>
          </a:xfrm>
          <a:custGeom>
            <a:avLst/>
            <a:gdLst/>
            <a:ahLst/>
            <a:cxnLst/>
            <a:rect l="l" t="t" r="r" b="b"/>
            <a:pathLst>
              <a:path w="7489114" h="10287000">
                <a:moveTo>
                  <a:pt x="0" y="0"/>
                </a:moveTo>
                <a:lnTo>
                  <a:pt x="7489113" y="0"/>
                </a:lnTo>
                <a:lnTo>
                  <a:pt x="748911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674" t="-410" b="-410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244388" y="3973190"/>
            <a:ext cx="9445526" cy="1738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94CAF"/>
                </a:solidFill>
                <a:latin typeface="Garet Bold"/>
                <a:ea typeface="Garet Bold"/>
                <a:cs typeface="Garet Bold"/>
                <a:sym typeface="Garet Bold"/>
              </a:rPr>
              <a:t>EDA on Netflix Movies &amp; TV Shows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0C1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41631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7850237" y="2789039"/>
            <a:ext cx="7088237" cy="862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94CAF"/>
                </a:solidFill>
                <a:latin typeface="Garet Bold"/>
                <a:ea typeface="Garet Bold"/>
                <a:cs typeface="Garet Bold"/>
                <a:sym typeface="Garet Bold"/>
              </a:rPr>
              <a:t>Project Overview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50237" y="4024015"/>
            <a:ext cx="944552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This project explores the Netflix dataset, which contains details about movies and TV shows available on the platform.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850237" y="5250210"/>
            <a:ext cx="9445526" cy="145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The objective is to perform exploratory data analysis (EDA) to uncover insights about content trends, genres, ratings, and country-wise availability.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850237" y="6930032"/>
            <a:ext cx="9445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Tools used: Python, Pandas, NumPy, Matplotlib, Seaborn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0C1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41631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29431" y="1000125"/>
            <a:ext cx="9243953" cy="812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 b="1">
                <a:solidFill>
                  <a:srgbClr val="F94CAF"/>
                </a:solidFill>
                <a:latin typeface="Garet Bold"/>
                <a:ea typeface="Garet Bold"/>
                <a:cs typeface="Garet Bold"/>
                <a:sym typeface="Garet Bold"/>
              </a:rPr>
              <a:t>Dataset Information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29431" y="1989385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1" dirty="0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Data source:</a:t>
            </a:r>
            <a:r>
              <a:rPr lang="en-US" sz="2062" dirty="0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 netflix_titles.csv dataset from Kaggle.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29431" y="3436292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1" dirty="0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Key columns: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9431" y="4159746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 i="1" dirty="0">
                <a:solidFill>
                  <a:srgbClr val="DAD1E6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Type</a:t>
            </a:r>
            <a:r>
              <a:rPr lang="en-US" sz="2062" dirty="0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 (Movie or TV Show)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9431" y="4677370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 i="1">
                <a:solidFill>
                  <a:srgbClr val="DAD1E6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Title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29431" y="5194995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 i="1">
                <a:solidFill>
                  <a:srgbClr val="DAD1E6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Director</a:t>
            </a:r>
            <a:r>
              <a:rPr lang="en-US" sz="2062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sz="2062" i="1">
                <a:solidFill>
                  <a:srgbClr val="DAD1E6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Cast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29431" y="5712619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 i="1">
                <a:solidFill>
                  <a:srgbClr val="DAD1E6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Country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9431" y="6230243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 i="1">
                <a:solidFill>
                  <a:srgbClr val="DAD1E6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Date Added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29431" y="6747867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 i="1">
                <a:solidFill>
                  <a:srgbClr val="DAD1E6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Release Year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29431" y="7265491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 i="1">
                <a:solidFill>
                  <a:srgbClr val="DAD1E6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Rating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29431" y="7783116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 i="1">
                <a:solidFill>
                  <a:srgbClr val="DAD1E6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Duration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29431" y="8300740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 i="1">
                <a:solidFill>
                  <a:srgbClr val="DAD1E6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Listed In</a:t>
            </a:r>
            <a:r>
              <a:rPr lang="en-US" sz="2062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 (Genre)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29431" y="9024194"/>
            <a:ext cx="16429136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1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Missing Data Handling:</a:t>
            </a:r>
            <a:r>
              <a:rPr lang="en-US" sz="2062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 Missing values filled for director, cast, country, and date_added.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2755339" y="0"/>
            <a:ext cx="5532661" cy="10287000"/>
            <a:chOff x="0" y="0"/>
            <a:chExt cx="7376882" cy="13716000"/>
          </a:xfrm>
        </p:grpSpPr>
        <p:sp>
          <p:nvSpPr>
            <p:cNvPr id="23" name="Freeform 23" descr="preencoded.png"/>
            <p:cNvSpPr/>
            <p:nvPr/>
          </p:nvSpPr>
          <p:spPr>
            <a:xfrm>
              <a:off x="0" y="0"/>
              <a:ext cx="7376882" cy="13716000"/>
            </a:xfrm>
            <a:custGeom>
              <a:avLst/>
              <a:gdLst/>
              <a:ahLst/>
              <a:cxnLst/>
              <a:rect l="l" t="t" r="r" b="b"/>
              <a:pathLst>
                <a:path w="7376882" h="13716000">
                  <a:moveTo>
                    <a:pt x="0" y="0"/>
                  </a:moveTo>
                  <a:lnTo>
                    <a:pt x="7376882" y="0"/>
                  </a:lnTo>
                  <a:lnTo>
                    <a:pt x="7376882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1977" r="-11977"/>
              </a:stretch>
            </a:blipFill>
          </p:spPr>
        </p:sp>
      </p:grpSp>
      <p:sp>
        <p:nvSpPr>
          <p:cNvPr id="24" name="TextBox 24"/>
          <p:cNvSpPr txBox="1"/>
          <p:nvPr/>
        </p:nvSpPr>
        <p:spPr>
          <a:xfrm>
            <a:off x="929430" y="2695377"/>
            <a:ext cx="4328369" cy="4349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62"/>
              </a:lnSpc>
              <a:spcBef>
                <a:spcPct val="0"/>
              </a:spcBef>
            </a:pPr>
            <a:r>
              <a:rPr lang="en-US" sz="2060" b="1" dirty="0">
                <a:solidFill>
                  <a:schemeClr val="bg1">
                    <a:lumMod val="75000"/>
                  </a:schemeClr>
                </a:solidFill>
                <a:latin typeface="Poppins Bold"/>
                <a:ea typeface="Poppins Bold"/>
                <a:cs typeface="Poppins Bold"/>
                <a:sym typeface="Poppins Bold"/>
              </a:rPr>
              <a:t>Entries:</a:t>
            </a:r>
            <a:r>
              <a:rPr lang="en-US" sz="2060" dirty="0">
                <a:solidFill>
                  <a:schemeClr val="bg1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 8,807 rows, 12 columns.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0C1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41631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39756" y="1333351"/>
            <a:ext cx="9519209" cy="862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94CAF"/>
                </a:solidFill>
                <a:latin typeface="Garet Bold"/>
                <a:ea typeface="Garet Bold"/>
                <a:cs typeface="Garet Bold"/>
                <a:sym typeface="Garet Bold"/>
              </a:rPr>
              <a:t>Visualisation Techniques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22121" y="2925068"/>
            <a:ext cx="16303526" cy="442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In EDA, we analyze patterns using visualization techniques: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992238" y="4510980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66" r="-666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055316" y="4631680"/>
            <a:ext cx="3544044" cy="458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Pie Chart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055316" y="5178029"/>
            <a:ext cx="4135190" cy="89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Distribution of Movies vs TV Shows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6544866" y="4510980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666" b="-666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7607945" y="4631680"/>
            <a:ext cx="3544044" cy="458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Bar Plot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607945" y="5178029"/>
            <a:ext cx="4135190" cy="89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Top 10 Countries with Most Titles</a:t>
            </a:r>
          </a:p>
        </p:txBody>
      </p:sp>
      <p:sp>
        <p:nvSpPr>
          <p:cNvPr id="16" name="Freeform 16" descr="preencoded.png"/>
          <p:cNvSpPr/>
          <p:nvPr/>
        </p:nvSpPr>
        <p:spPr>
          <a:xfrm>
            <a:off x="12097494" y="4510980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5333" r="-5333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3160574" y="4631680"/>
            <a:ext cx="3544044" cy="458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Line Plot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160574" y="5178029"/>
            <a:ext cx="4135190" cy="442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Number of Releases per Year</a:t>
            </a:r>
          </a:p>
        </p:txBody>
      </p:sp>
      <p:sp>
        <p:nvSpPr>
          <p:cNvPr id="19" name="Freeform 19" descr="preencoded.png"/>
          <p:cNvSpPr/>
          <p:nvPr/>
        </p:nvSpPr>
        <p:spPr>
          <a:xfrm>
            <a:off x="992238" y="6766620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2055316" y="6887319"/>
            <a:ext cx="3544044" cy="458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Histogram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055316" y="7433667"/>
            <a:ext cx="4135190" cy="442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Movie Duration Distribution</a:t>
            </a:r>
          </a:p>
        </p:txBody>
      </p:sp>
      <p:sp>
        <p:nvSpPr>
          <p:cNvPr id="22" name="Freeform 22" descr="preencoded.png"/>
          <p:cNvSpPr/>
          <p:nvPr/>
        </p:nvSpPr>
        <p:spPr>
          <a:xfrm>
            <a:off x="6544866" y="6766620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t="-9999" b="-10000"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7607945" y="6925419"/>
            <a:ext cx="3544044" cy="420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AD1E6"/>
                </a:solidFill>
                <a:latin typeface="Garet Bold"/>
                <a:ea typeface="Garet Bold"/>
                <a:cs typeface="Garet Bold"/>
                <a:sym typeface="Garet Bold"/>
              </a:rPr>
              <a:t>Count Plot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607945" y="7433667"/>
            <a:ext cx="4135190" cy="442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Ratings and Genre Analysis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0C1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41631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992238" y="5614839"/>
            <a:ext cx="16303526" cy="878681"/>
            <a:chOff x="0" y="0"/>
            <a:chExt cx="21738035" cy="11715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737954" cy="1171575"/>
            </a:xfrm>
            <a:custGeom>
              <a:avLst/>
              <a:gdLst/>
              <a:ahLst/>
              <a:cxnLst/>
              <a:rect l="l" t="t" r="r" b="b"/>
              <a:pathLst>
                <a:path w="21737954" h="117157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21681312" y="0"/>
                  </a:lnTo>
                  <a:cubicBezTo>
                    <a:pt x="21712681" y="0"/>
                    <a:pt x="21737954" y="25400"/>
                    <a:pt x="21737954" y="56642"/>
                  </a:cubicBezTo>
                  <a:lnTo>
                    <a:pt x="21737954" y="1114933"/>
                  </a:lnTo>
                  <a:cubicBezTo>
                    <a:pt x="21737954" y="1146302"/>
                    <a:pt x="21712554" y="1171575"/>
                    <a:pt x="21681312" y="1171575"/>
                  </a:cubicBezTo>
                  <a:lnTo>
                    <a:pt x="56642" y="1171575"/>
                  </a:lnTo>
                  <a:cubicBezTo>
                    <a:pt x="25400" y="1171575"/>
                    <a:pt x="0" y="1146175"/>
                    <a:pt x="0" y="1114933"/>
                  </a:cubicBezTo>
                  <a:close/>
                </a:path>
              </a:pathLst>
            </a:custGeom>
            <a:solidFill>
              <a:srgbClr val="31233E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978099" y="5614839"/>
            <a:ext cx="16331804" cy="878681"/>
            <a:chOff x="0" y="0"/>
            <a:chExt cx="21775738" cy="11715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1775674" cy="1171575"/>
            </a:xfrm>
            <a:custGeom>
              <a:avLst/>
              <a:gdLst/>
              <a:ahLst/>
              <a:cxnLst/>
              <a:rect l="l" t="t" r="r" b="b"/>
              <a:pathLst>
                <a:path w="21775674" h="117157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21719031" y="0"/>
                  </a:lnTo>
                  <a:cubicBezTo>
                    <a:pt x="21750401" y="0"/>
                    <a:pt x="21775674" y="25400"/>
                    <a:pt x="21775674" y="56642"/>
                  </a:cubicBezTo>
                  <a:lnTo>
                    <a:pt x="21775674" y="1114933"/>
                  </a:lnTo>
                  <a:cubicBezTo>
                    <a:pt x="21775674" y="1146302"/>
                    <a:pt x="21750274" y="1171575"/>
                    <a:pt x="21719031" y="1171575"/>
                  </a:cubicBezTo>
                  <a:lnTo>
                    <a:pt x="56642" y="1171575"/>
                  </a:lnTo>
                  <a:cubicBezTo>
                    <a:pt x="25400" y="1171575"/>
                    <a:pt x="0" y="1146175"/>
                    <a:pt x="0" y="1114933"/>
                  </a:cubicBezTo>
                  <a:close/>
                </a:path>
              </a:pathLst>
            </a:custGeom>
            <a:solidFill>
              <a:srgbClr val="31233E"/>
            </a:solidFill>
          </p:spPr>
        </p:sp>
      </p:grpSp>
      <p:sp>
        <p:nvSpPr>
          <p:cNvPr id="12" name="Freeform 12"/>
          <p:cNvSpPr/>
          <p:nvPr/>
        </p:nvSpPr>
        <p:spPr>
          <a:xfrm>
            <a:off x="2254087" y="1566396"/>
            <a:ext cx="3811808" cy="3916415"/>
          </a:xfrm>
          <a:custGeom>
            <a:avLst/>
            <a:gdLst/>
            <a:ahLst/>
            <a:cxnLst/>
            <a:rect l="l" t="t" r="r" b="b"/>
            <a:pathLst>
              <a:path w="3811808" h="3916415">
                <a:moveTo>
                  <a:pt x="0" y="0"/>
                </a:moveTo>
                <a:lnTo>
                  <a:pt x="3811808" y="0"/>
                </a:lnTo>
                <a:lnTo>
                  <a:pt x="3811808" y="3916415"/>
                </a:lnTo>
                <a:lnTo>
                  <a:pt x="0" y="39164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3466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123197" y="1566396"/>
            <a:ext cx="7546327" cy="3916415"/>
          </a:xfrm>
          <a:custGeom>
            <a:avLst/>
            <a:gdLst/>
            <a:ahLst/>
            <a:cxnLst/>
            <a:rect l="l" t="t" r="r" b="b"/>
            <a:pathLst>
              <a:path w="7546327" h="3916415">
                <a:moveTo>
                  <a:pt x="0" y="0"/>
                </a:moveTo>
                <a:lnTo>
                  <a:pt x="7546327" y="0"/>
                </a:lnTo>
                <a:lnTo>
                  <a:pt x="7546327" y="3916415"/>
                </a:lnTo>
                <a:lnTo>
                  <a:pt x="0" y="39164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81" r="-4068" b="-381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615872" y="353594"/>
            <a:ext cx="7088237" cy="862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94CAF"/>
                </a:solidFill>
                <a:latin typeface="Garet Bold"/>
                <a:ea typeface="Garet Bold"/>
                <a:cs typeface="Garet Bold"/>
                <a:sym typeface="Garet Bold"/>
              </a:rPr>
              <a:t>Visualisation </a:t>
            </a:r>
          </a:p>
        </p:txBody>
      </p:sp>
      <p:sp>
        <p:nvSpPr>
          <p:cNvPr id="15" name="Freeform 15"/>
          <p:cNvSpPr/>
          <p:nvPr/>
        </p:nvSpPr>
        <p:spPr>
          <a:xfrm>
            <a:off x="615872" y="6020507"/>
            <a:ext cx="8348070" cy="3923593"/>
          </a:xfrm>
          <a:custGeom>
            <a:avLst/>
            <a:gdLst/>
            <a:ahLst/>
            <a:cxnLst/>
            <a:rect l="l" t="t" r="r" b="b"/>
            <a:pathLst>
              <a:path w="8348070" h="3923593">
                <a:moveTo>
                  <a:pt x="0" y="0"/>
                </a:moveTo>
                <a:lnTo>
                  <a:pt x="8348070" y="0"/>
                </a:lnTo>
                <a:lnTo>
                  <a:pt x="8348070" y="3923593"/>
                </a:lnTo>
                <a:lnTo>
                  <a:pt x="0" y="392359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9933136" y="6020507"/>
            <a:ext cx="7926450" cy="3923593"/>
          </a:xfrm>
          <a:custGeom>
            <a:avLst/>
            <a:gdLst/>
            <a:ahLst/>
            <a:cxnLst/>
            <a:rect l="l" t="t" r="r" b="b"/>
            <a:pathLst>
              <a:path w="7926450" h="3923593">
                <a:moveTo>
                  <a:pt x="0" y="0"/>
                </a:moveTo>
                <a:lnTo>
                  <a:pt x="7926450" y="0"/>
                </a:lnTo>
                <a:lnTo>
                  <a:pt x="7926450" y="3923593"/>
                </a:lnTo>
                <a:lnTo>
                  <a:pt x="0" y="392359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0C1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41631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776255" y="4674933"/>
            <a:ext cx="8598842" cy="4583367"/>
          </a:xfrm>
          <a:custGeom>
            <a:avLst/>
            <a:gdLst/>
            <a:ahLst/>
            <a:cxnLst/>
            <a:rect l="l" t="t" r="r" b="b"/>
            <a:pathLst>
              <a:path w="8598842" h="4583367">
                <a:moveTo>
                  <a:pt x="0" y="0"/>
                </a:moveTo>
                <a:lnTo>
                  <a:pt x="8598842" y="0"/>
                </a:lnTo>
                <a:lnTo>
                  <a:pt x="8598842" y="4583367"/>
                </a:lnTo>
                <a:lnTo>
                  <a:pt x="0" y="45833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827" b="-1827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107129" y="4674933"/>
            <a:ext cx="6152171" cy="4583367"/>
          </a:xfrm>
          <a:custGeom>
            <a:avLst/>
            <a:gdLst/>
            <a:ahLst/>
            <a:cxnLst/>
            <a:rect l="l" t="t" r="r" b="b"/>
            <a:pathLst>
              <a:path w="6152171" h="4583367">
                <a:moveTo>
                  <a:pt x="0" y="0"/>
                </a:moveTo>
                <a:lnTo>
                  <a:pt x="6152171" y="0"/>
                </a:lnTo>
                <a:lnTo>
                  <a:pt x="6152171" y="4583367"/>
                </a:lnTo>
                <a:lnTo>
                  <a:pt x="0" y="45833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45157" y="409277"/>
            <a:ext cx="5756469" cy="863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21"/>
              </a:lnSpc>
            </a:pPr>
            <a:r>
              <a:rPr lang="en-US" sz="5559" b="1">
                <a:solidFill>
                  <a:srgbClr val="F94CAF"/>
                </a:solidFill>
                <a:latin typeface="Garet Bold"/>
                <a:ea typeface="Garet Bold"/>
                <a:cs typeface="Garet Bold"/>
                <a:sym typeface="Garet Bold"/>
              </a:rPr>
              <a:t>Key Insights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45157" y="1550959"/>
            <a:ext cx="17197685" cy="345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5" lvl="1" indent="-127247" algn="l">
              <a:lnSpc>
                <a:spcPts val="2753"/>
              </a:lnSpc>
              <a:buFont typeface="Arial"/>
              <a:buChar char="•"/>
            </a:pP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Movies make up a larger share than TV Shows on Netflix.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45157" y="1934716"/>
            <a:ext cx="17197685" cy="345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5" lvl="1" indent="-127247" algn="l">
              <a:lnSpc>
                <a:spcPts val="2753"/>
              </a:lnSpc>
              <a:buFont typeface="Arial"/>
              <a:buChar char="•"/>
            </a:pP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The </a:t>
            </a:r>
            <a:r>
              <a:rPr lang="en-US" sz="1687" b="1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United States</a:t>
            </a: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sz="1687" b="1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India</a:t>
            </a: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 produce the most content.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45157" y="2317304"/>
            <a:ext cx="17197685" cy="345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5" lvl="1" indent="-127247" algn="l">
              <a:lnSpc>
                <a:spcPts val="2753"/>
              </a:lnSpc>
              <a:buFont typeface="Arial"/>
              <a:buChar char="•"/>
            </a:pP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Most Netflix releases are from </a:t>
            </a:r>
            <a:r>
              <a:rPr lang="en-US" sz="1687" b="1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2015–2020</a:t>
            </a: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, showing rapid growth.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45157" y="2699891"/>
            <a:ext cx="17197685" cy="345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5" lvl="1" indent="-127247" algn="l">
              <a:lnSpc>
                <a:spcPts val="2753"/>
              </a:lnSpc>
              <a:buFont typeface="Arial"/>
              <a:buChar char="•"/>
            </a:pP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The most common genres include </a:t>
            </a:r>
            <a:r>
              <a:rPr lang="en-US" sz="1687" b="1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Dramas, Comedies, and Documentaries</a:t>
            </a: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45157" y="3082479"/>
            <a:ext cx="17197685" cy="345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5" lvl="1" indent="-127247" algn="l">
              <a:lnSpc>
                <a:spcPts val="2753"/>
              </a:lnSpc>
              <a:buFont typeface="Arial"/>
              <a:buChar char="•"/>
            </a:pP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Most movies have a duration between </a:t>
            </a:r>
            <a:r>
              <a:rPr lang="en-US" sz="1687" b="1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80–120 minutes</a:t>
            </a: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45158" y="3463053"/>
            <a:ext cx="17197685" cy="345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5" lvl="1" indent="-127247" algn="l">
              <a:lnSpc>
                <a:spcPts val="2753"/>
              </a:lnSpc>
              <a:buFont typeface="Arial"/>
              <a:buChar char="•"/>
            </a:pP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Popular TV shows often have </a:t>
            </a:r>
            <a:r>
              <a:rPr lang="en-US" sz="1687" b="1">
                <a:solidFill>
                  <a:srgbClr val="DAD1E6"/>
                </a:solidFill>
                <a:latin typeface="Poppins Bold"/>
                <a:ea typeface="Poppins Bold"/>
                <a:cs typeface="Poppins Bold"/>
                <a:sym typeface="Poppins Bold"/>
              </a:rPr>
              <a:t>1–3 seasons</a:t>
            </a:r>
            <a:r>
              <a:rPr lang="en-US" sz="1687">
                <a:solidFill>
                  <a:srgbClr val="DAD1E6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0C1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41631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8228111" y="11962656"/>
            <a:ext cx="179635" cy="179635"/>
            <a:chOff x="0" y="0"/>
            <a:chExt cx="239513" cy="23951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9522" cy="239522"/>
            </a:xfrm>
            <a:custGeom>
              <a:avLst/>
              <a:gdLst/>
              <a:ahLst/>
              <a:cxnLst/>
              <a:rect l="l" t="t" r="r" b="b"/>
              <a:pathLst>
                <a:path w="239522" h="239522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209042" y="0"/>
                  </a:lnTo>
                  <a:cubicBezTo>
                    <a:pt x="225933" y="0"/>
                    <a:pt x="239522" y="13589"/>
                    <a:pt x="239522" y="30480"/>
                  </a:cubicBezTo>
                  <a:lnTo>
                    <a:pt x="239522" y="209042"/>
                  </a:lnTo>
                  <a:cubicBezTo>
                    <a:pt x="239522" y="225933"/>
                    <a:pt x="225933" y="239522"/>
                    <a:pt x="209042" y="239522"/>
                  </a:cubicBezTo>
                  <a:lnTo>
                    <a:pt x="30480" y="239522"/>
                  </a:lnTo>
                  <a:cubicBezTo>
                    <a:pt x="13589" y="239522"/>
                    <a:pt x="0" y="225933"/>
                    <a:pt x="0" y="209042"/>
                  </a:cubicBezTo>
                  <a:close/>
                </a:path>
              </a:pathLst>
            </a:custGeom>
            <a:solidFill>
              <a:srgbClr val="68033D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9239250" y="11962656"/>
            <a:ext cx="179635" cy="179635"/>
            <a:chOff x="0" y="0"/>
            <a:chExt cx="239513" cy="2395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39522" cy="239522"/>
            </a:xfrm>
            <a:custGeom>
              <a:avLst/>
              <a:gdLst/>
              <a:ahLst/>
              <a:cxnLst/>
              <a:rect l="l" t="t" r="r" b="b"/>
              <a:pathLst>
                <a:path w="239522" h="239522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209042" y="0"/>
                  </a:lnTo>
                  <a:cubicBezTo>
                    <a:pt x="225933" y="0"/>
                    <a:pt x="239522" y="13589"/>
                    <a:pt x="239522" y="30480"/>
                  </a:cubicBezTo>
                  <a:lnTo>
                    <a:pt x="239522" y="209042"/>
                  </a:lnTo>
                  <a:cubicBezTo>
                    <a:pt x="239522" y="225933"/>
                    <a:pt x="225933" y="239522"/>
                    <a:pt x="209042" y="239522"/>
                  </a:cubicBezTo>
                  <a:lnTo>
                    <a:pt x="30480" y="239522"/>
                  </a:lnTo>
                  <a:cubicBezTo>
                    <a:pt x="13589" y="239522"/>
                    <a:pt x="0" y="225933"/>
                    <a:pt x="0" y="209042"/>
                  </a:cubicBezTo>
                  <a:close/>
                </a:path>
              </a:pathLst>
            </a:custGeom>
            <a:solidFill>
              <a:srgbClr val="F830A2"/>
            </a:solidFill>
          </p:spPr>
        </p:sp>
      </p:grpSp>
      <p:sp>
        <p:nvSpPr>
          <p:cNvPr id="12" name="Freeform 12"/>
          <p:cNvSpPr/>
          <p:nvPr/>
        </p:nvSpPr>
        <p:spPr>
          <a:xfrm>
            <a:off x="11150083" y="1028700"/>
            <a:ext cx="6109217" cy="7996476"/>
          </a:xfrm>
          <a:custGeom>
            <a:avLst/>
            <a:gdLst/>
            <a:ahLst/>
            <a:cxnLst/>
            <a:rect l="l" t="t" r="r" b="b"/>
            <a:pathLst>
              <a:path w="6109217" h="7996476">
                <a:moveTo>
                  <a:pt x="0" y="0"/>
                </a:moveTo>
                <a:lnTo>
                  <a:pt x="6109217" y="0"/>
                </a:lnTo>
                <a:lnTo>
                  <a:pt x="6109217" y="7996476"/>
                </a:lnTo>
                <a:lnTo>
                  <a:pt x="0" y="79964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68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629096" y="451485"/>
            <a:ext cx="8137252" cy="577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F94CAF"/>
                </a:solidFill>
                <a:latin typeface="Garet Bold"/>
                <a:ea typeface="Garet Bold"/>
                <a:cs typeface="Garet Bold"/>
                <a:sym typeface="Garet Bold"/>
              </a:rPr>
              <a:t>Conclusion and Observations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483948" y="11981706"/>
            <a:ext cx="564802" cy="16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1375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Movies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95085" y="11981706"/>
            <a:ext cx="761256" cy="16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1375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TV Shows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19100" y="1507331"/>
            <a:ext cx="9837241" cy="7158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2282" lvl="1" indent="-23614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Netflix’s content library is highly diverse, both in terms of genre and geographic origin, reflecting its global audience and creative partnerships.</a:t>
            </a:r>
          </a:p>
          <a:p>
            <a:pPr marL="472282" lvl="1" indent="-23614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majority of titles are Movies, suggesting that Netflix still prioritizes film releases over series, even though its original shows are globally popular.</a:t>
            </a:r>
          </a:p>
          <a:p>
            <a:pPr marL="472282" lvl="1" indent="-23614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TV-MA rated content dominates the platform, indicating a strong focus on mature storytelling and realistic narratives.</a:t>
            </a:r>
          </a:p>
          <a:p>
            <a:pPr marL="472282" lvl="1" indent="-23614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There’s a notable growth in content after 2015, aligning with Netflix’s international expansion and original content boom.</a:t>
            </a:r>
          </a:p>
          <a:p>
            <a:pPr marL="472282" lvl="1" indent="-23614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platform showcases a balance between entertainment and creativity, consistently evolving to meet audience preferences across different cultures and age groups.</a:t>
            </a:r>
          </a:p>
          <a:p>
            <a:pPr marL="472282" lvl="1" indent="-23614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Overall, the analysis highlights how Netflix has transformed into a global digital entertainment powerhouse, driven by data-backed decisions, diverse content strategies, and audience insights.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389</Words>
  <Application>Microsoft Office PowerPoint</Application>
  <PresentationFormat>Custom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</vt:lpstr>
      <vt:lpstr>Poppins</vt:lpstr>
      <vt:lpstr>Arial</vt:lpstr>
      <vt:lpstr>Fira Sans</vt:lpstr>
      <vt:lpstr>Poppins Italics</vt:lpstr>
      <vt:lpstr>Garet Bold</vt:lpstr>
      <vt:lpstr>Poppins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EDA on Netflix Movies &amp; TV Shows</dc:title>
  <dc:creator>DEBANKITA</dc:creator>
  <cp:lastModifiedBy>DEBANKITA DAS</cp:lastModifiedBy>
  <cp:revision>2</cp:revision>
  <dcterms:created xsi:type="dcterms:W3CDTF">2006-08-16T00:00:00Z</dcterms:created>
  <dcterms:modified xsi:type="dcterms:W3CDTF">2025-11-14T04:49:07Z</dcterms:modified>
  <dc:identifier>DAG4myF-hxI</dc:identifier>
</cp:coreProperties>
</file>

<file path=docProps/thumbnail.jpeg>
</file>